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5591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175"/>
        <p:guide orient="horz" pos="2160"/>
        <p:guide orient="horz" pos="3799"/>
        <p:guide pos="2880"/>
        <p:guide pos="296"/>
        <p:guide pos="54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61A33-33A1-4E88-BB07-6627DC47CAF8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A0B25-C7E9-4781-B73A-FF98714B1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A0B25-C7E9-4781-B73A-FF98714B10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65138" y="6669088"/>
            <a:ext cx="428942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ZA" sz="600">
                <a:solidFill>
                  <a:srgbClr val="003333"/>
                </a:solidFill>
              </a:rPr>
              <a:t>First National Bank – a division of FirstRand Bank Limited. An Authorised Financial Services and Credit Provider (NCRCP20).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7493" y="1152362"/>
            <a:ext cx="6749013" cy="2403698"/>
          </a:xfrm>
          <a:noFill/>
          <a:ln>
            <a:noFill/>
          </a:ln>
        </p:spPr>
        <p:txBody>
          <a:bodyPr anchor="b" anchorCtr="0"/>
          <a:lstStyle>
            <a:lvl1pPr>
              <a:lnSpc>
                <a:spcPts val="46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0730" y="3717032"/>
            <a:ext cx="6782540" cy="105496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0337"/>
            <a:ext cx="4040188" cy="3755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1459"/>
            <a:ext cx="4041775" cy="37647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700" y="88900"/>
            <a:ext cx="6826250" cy="1143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200" kern="1200" spc="-100">
          <a:solidFill>
            <a:srgbClr val="009999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200">
          <a:solidFill>
            <a:srgbClr val="009999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200">
          <a:solidFill>
            <a:srgbClr val="009999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200">
          <a:solidFill>
            <a:srgbClr val="009999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200">
          <a:solidFill>
            <a:srgbClr val="009999"/>
          </a:solidFill>
          <a:latin typeface="Arial" charset="0"/>
          <a:cs typeface="Arial" charset="0"/>
        </a:defRPr>
      </a:lvl5pPr>
      <a:lvl6pPr marL="457200" algn="l" rtl="0" fontAlgn="base">
        <a:lnSpc>
          <a:spcPts val="3100"/>
        </a:lnSpc>
        <a:spcBef>
          <a:spcPct val="0"/>
        </a:spcBef>
        <a:spcAft>
          <a:spcPct val="0"/>
        </a:spcAft>
        <a:defRPr sz="3200">
          <a:solidFill>
            <a:srgbClr val="009999"/>
          </a:solidFill>
          <a:latin typeface="Arial" charset="0"/>
          <a:cs typeface="Arial" charset="0"/>
        </a:defRPr>
      </a:lvl6pPr>
      <a:lvl7pPr marL="914400" algn="l" rtl="0" fontAlgn="base">
        <a:lnSpc>
          <a:spcPts val="3100"/>
        </a:lnSpc>
        <a:spcBef>
          <a:spcPct val="0"/>
        </a:spcBef>
        <a:spcAft>
          <a:spcPct val="0"/>
        </a:spcAft>
        <a:defRPr sz="3200">
          <a:solidFill>
            <a:srgbClr val="009999"/>
          </a:solidFill>
          <a:latin typeface="Arial" charset="0"/>
          <a:cs typeface="Arial" charset="0"/>
        </a:defRPr>
      </a:lvl7pPr>
      <a:lvl8pPr marL="1371600" algn="l" rtl="0" fontAlgn="base">
        <a:lnSpc>
          <a:spcPts val="3100"/>
        </a:lnSpc>
        <a:spcBef>
          <a:spcPct val="0"/>
        </a:spcBef>
        <a:spcAft>
          <a:spcPct val="0"/>
        </a:spcAft>
        <a:defRPr sz="3200">
          <a:solidFill>
            <a:srgbClr val="009999"/>
          </a:solidFill>
          <a:latin typeface="Arial" charset="0"/>
          <a:cs typeface="Arial" charset="0"/>
        </a:defRPr>
      </a:lvl8pPr>
      <a:lvl9pPr marL="1828800" algn="l" rtl="0" fontAlgn="base">
        <a:lnSpc>
          <a:spcPts val="3100"/>
        </a:lnSpc>
        <a:spcBef>
          <a:spcPct val="0"/>
        </a:spcBef>
        <a:spcAft>
          <a:spcPct val="0"/>
        </a:spcAft>
        <a:defRPr sz="3200">
          <a:solidFill>
            <a:srgbClr val="009999"/>
          </a:solidFill>
          <a:latin typeface="Arial" charset="0"/>
          <a:cs typeface="Arial" charset="0"/>
        </a:defRPr>
      </a:lvl9pPr>
    </p:titleStyle>
    <p:bodyStyle>
      <a:lvl1pPr marL="342900" indent="-342900" algn="l" defTabSz="5397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999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5397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0999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5397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999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5397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999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5397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999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975" y="1152525"/>
            <a:ext cx="6750050" cy="2403475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ZA" sz="3600" b="1" dirty="0" smtClean="0">
                <a:latin typeface="Arial" charset="0"/>
              </a:rPr>
              <a:t>Process flow </a:t>
            </a:r>
            <a:br>
              <a:rPr lang="en-ZA" sz="3600" b="1" dirty="0" smtClean="0">
                <a:latin typeface="Arial" charset="0"/>
              </a:rPr>
            </a:br>
            <a:r>
              <a:rPr lang="en-ZA" sz="3600" b="1" dirty="0" smtClean="0">
                <a:latin typeface="Arial" charset="0"/>
              </a:rPr>
              <a:t>For </a:t>
            </a:r>
            <a:br>
              <a:rPr lang="en-ZA" sz="3600" b="1" dirty="0" smtClean="0">
                <a:latin typeface="Arial" charset="0"/>
              </a:rPr>
            </a:br>
            <a:r>
              <a:rPr lang="en-ZA" sz="3600" b="1" dirty="0" smtClean="0">
                <a:latin typeface="Arial" charset="0"/>
              </a:rPr>
              <a:t>SALA Pension Fund</a:t>
            </a:r>
            <a:endParaRPr lang="en-ZA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181100" y="3716338"/>
            <a:ext cx="6781800" cy="10556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dirty="0" smtClean="0">
                <a:latin typeface="HelveticaNeue" pitchFamily="2" charset="0"/>
              </a:rPr>
              <a:t>Louise Abrahams</a:t>
            </a:r>
            <a:br>
              <a:rPr lang="en-GB" dirty="0" smtClean="0">
                <a:latin typeface="HelveticaNeue" pitchFamily="2" charset="0"/>
              </a:rPr>
            </a:br>
            <a:r>
              <a:rPr lang="en-GB" dirty="0" smtClean="0">
                <a:latin typeface="HelveticaNeue" pitchFamily="2" charset="0"/>
              </a:rPr>
              <a:t>Business Development Officer </a:t>
            </a:r>
            <a:br>
              <a:rPr lang="en-GB" dirty="0" smtClean="0">
                <a:latin typeface="HelveticaNeue" pitchFamily="2" charset="0"/>
              </a:rPr>
            </a:br>
            <a:r>
              <a:rPr lang="en-GB" dirty="0" smtClean="0">
                <a:latin typeface="HelveticaNeue" pitchFamily="2" charset="0"/>
              </a:rPr>
              <a:t/>
            </a:r>
            <a:br>
              <a:rPr lang="en-GB" dirty="0" smtClean="0">
                <a:latin typeface="HelveticaNeue" pitchFamily="2" charset="0"/>
              </a:rPr>
            </a:br>
            <a:r>
              <a:rPr lang="en-GB" dirty="0" smtClean="0">
                <a:latin typeface="HelveticaNeue" pitchFamily="2" charset="0"/>
              </a:rPr>
              <a:t>087 736 6184</a:t>
            </a:r>
          </a:p>
          <a:p>
            <a:pPr algn="ctr"/>
            <a:r>
              <a:rPr lang="en-GB" dirty="0" smtClean="0">
                <a:latin typeface="HelveticaNeue" pitchFamily="2" charset="0"/>
              </a:rPr>
              <a:t>larendse@fnb.co.za </a:t>
            </a:r>
          </a:p>
          <a:p>
            <a:pPr eaLnBrk="1" hangingPunct="1"/>
            <a:endParaRPr lang="en-ZA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9"/>
          <p:cNvSpPr>
            <a:spLocks noGrp="1" noChangeArrowheads="1"/>
          </p:cNvSpPr>
          <p:nvPr>
            <p:ph idx="1"/>
          </p:nvPr>
        </p:nvSpPr>
        <p:spPr bwMode="auto">
          <a:xfrm>
            <a:off x="285720" y="1428736"/>
            <a:ext cx="1685908" cy="1400172"/>
          </a:xfrm>
          <a:prstGeom prst="ellipse">
            <a:avLst/>
          </a:prstGeom>
          <a:gradFill rotWithShape="0">
            <a:gsLst>
              <a:gs pos="0">
                <a:srgbClr val="EAB112"/>
              </a:gs>
              <a:gs pos="50000">
                <a:schemeClr val="bg1"/>
              </a:gs>
              <a:gs pos="100000">
                <a:srgbClr val="EAB112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0227" tIns="50114" rIns="100227" bIns="50114" anchor="ctr"/>
          <a:lstStyle/>
          <a:p>
            <a:pPr algn="ctr" defTabSz="1001713">
              <a:spcBef>
                <a:spcPct val="0"/>
              </a:spcBef>
              <a:buNone/>
            </a:pPr>
            <a:r>
              <a:rPr lang="en-ZA" sz="1000" b="1" i="1" dirty="0" smtClean="0">
                <a:solidFill>
                  <a:schemeClr val="tx1"/>
                </a:solidFill>
              </a:rPr>
              <a:t>Client contacts </a:t>
            </a:r>
          </a:p>
          <a:p>
            <a:pPr algn="ctr" defTabSz="1001713">
              <a:spcBef>
                <a:spcPct val="0"/>
              </a:spcBef>
              <a:buNone/>
            </a:pPr>
            <a:r>
              <a:rPr lang="en-ZA" sz="1000" b="1" i="1" dirty="0" smtClean="0">
                <a:solidFill>
                  <a:schemeClr val="tx1"/>
                </a:solidFill>
              </a:rPr>
              <a:t>SALA Pension Fund</a:t>
            </a:r>
          </a:p>
          <a:p>
            <a:pPr algn="ctr" defTabSz="1001713">
              <a:spcBef>
                <a:spcPct val="0"/>
              </a:spcBef>
              <a:buNone/>
            </a:pPr>
            <a:r>
              <a:rPr lang="en-ZA" sz="1000" b="1" i="1" dirty="0" smtClean="0">
                <a:solidFill>
                  <a:schemeClr val="tx1"/>
                </a:solidFill>
              </a:rPr>
              <a:t>to find out  the </a:t>
            </a:r>
          </a:p>
          <a:p>
            <a:pPr algn="ctr" defTabSz="1001713">
              <a:spcBef>
                <a:spcPct val="0"/>
              </a:spcBef>
              <a:buNone/>
            </a:pPr>
            <a:r>
              <a:rPr lang="en-ZA" sz="1000" b="1" i="1" dirty="0" smtClean="0">
                <a:solidFill>
                  <a:schemeClr val="tx1"/>
                </a:solidFill>
              </a:rPr>
              <a:t>Fund limit in terms of</a:t>
            </a:r>
          </a:p>
          <a:p>
            <a:pPr algn="ctr" defTabSz="1001713">
              <a:spcBef>
                <a:spcPct val="0"/>
              </a:spcBef>
              <a:buNone/>
            </a:pPr>
            <a:r>
              <a:rPr lang="en-ZA" sz="1000" b="1" i="1" dirty="0" smtClean="0">
                <a:solidFill>
                  <a:schemeClr val="tx1"/>
                </a:solidFill>
              </a:rPr>
              <a:t>Fund Guarantee</a:t>
            </a:r>
            <a:r>
              <a:rPr lang="en-ZA" sz="1000" b="1" i="1" dirty="0" smtClean="0">
                <a:solidFill>
                  <a:schemeClr val="tx1"/>
                </a:solidFill>
              </a:rPr>
              <a:t> </a:t>
            </a:r>
          </a:p>
          <a:p>
            <a:pPr algn="ctr" defTabSz="1001713">
              <a:spcBef>
                <a:spcPct val="0"/>
              </a:spcBef>
              <a:buNone/>
            </a:pPr>
            <a:endParaRPr lang="en-ZA" sz="1000" b="1" i="1" dirty="0" smtClean="0">
              <a:solidFill>
                <a:schemeClr val="tx1"/>
              </a:solidFill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flipV="1">
            <a:off x="2000232" y="1857364"/>
            <a:ext cx="714380" cy="285752"/>
          </a:xfrm>
          <a:prstGeom prst="rightArrow">
            <a:avLst>
              <a:gd name="adj1" fmla="val 84806"/>
              <a:gd name="adj2" fmla="val 123999"/>
            </a:avLst>
          </a:prstGeom>
          <a:gradFill rotWithShape="0">
            <a:gsLst>
              <a:gs pos="0">
                <a:srgbClr val="FFFFFF"/>
              </a:gs>
              <a:gs pos="100000">
                <a:srgbClr val="0099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0227" tIns="50114" rIns="100227" bIns="50114" anchor="ctr"/>
          <a:lstStyle/>
          <a:p>
            <a:pPr algn="ctr" defTabSz="1001713">
              <a:spcBef>
                <a:spcPct val="0"/>
              </a:spcBef>
            </a:pPr>
            <a:endParaRPr lang="en-GB" sz="1000">
              <a:solidFill>
                <a:srgbClr val="FFCC00"/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flipV="1">
            <a:off x="4214810" y="1857364"/>
            <a:ext cx="714380" cy="285752"/>
          </a:xfrm>
          <a:prstGeom prst="rightArrow">
            <a:avLst>
              <a:gd name="adj1" fmla="val 84806"/>
              <a:gd name="adj2" fmla="val 123999"/>
            </a:avLst>
          </a:prstGeom>
          <a:gradFill rotWithShape="0">
            <a:gsLst>
              <a:gs pos="0">
                <a:srgbClr val="FFFFFF"/>
              </a:gs>
              <a:gs pos="100000">
                <a:srgbClr val="0099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0227" tIns="50114" rIns="100227" bIns="50114" anchor="ctr"/>
          <a:lstStyle/>
          <a:p>
            <a:pPr algn="ctr" defTabSz="1001713">
              <a:spcBef>
                <a:spcPct val="0"/>
              </a:spcBef>
            </a:pPr>
            <a:endParaRPr lang="en-GB" sz="1000">
              <a:solidFill>
                <a:srgbClr val="FFCC00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429388" y="1928802"/>
            <a:ext cx="714380" cy="245393"/>
          </a:xfrm>
          <a:prstGeom prst="rightArrow">
            <a:avLst>
              <a:gd name="adj1" fmla="val 84806"/>
              <a:gd name="adj2" fmla="val 123999"/>
            </a:avLst>
          </a:prstGeom>
          <a:gradFill rotWithShape="0">
            <a:gsLst>
              <a:gs pos="0">
                <a:srgbClr val="FFFFFF"/>
              </a:gs>
              <a:gs pos="100000">
                <a:srgbClr val="0099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0227" tIns="50114" rIns="100227" bIns="50114" anchor="ctr"/>
          <a:lstStyle/>
          <a:p>
            <a:pPr algn="ctr" defTabSz="1001713">
              <a:spcBef>
                <a:spcPct val="0"/>
              </a:spcBef>
            </a:pPr>
            <a:endParaRPr lang="en-GB" sz="1000">
              <a:solidFill>
                <a:srgbClr val="FFCC00"/>
              </a:solidFill>
            </a:endParaRPr>
          </a:p>
        </p:txBody>
      </p:sp>
      <p:sp>
        <p:nvSpPr>
          <p:cNvPr id="9" name="Oval 39"/>
          <p:cNvSpPr txBox="1">
            <a:spLocks noChangeArrowheads="1"/>
          </p:cNvSpPr>
          <p:nvPr/>
        </p:nvSpPr>
        <p:spPr bwMode="auto">
          <a:xfrm>
            <a:off x="4929190" y="1357298"/>
            <a:ext cx="1685908" cy="1400172"/>
          </a:xfrm>
          <a:prstGeom prst="ellipse">
            <a:avLst/>
          </a:prstGeom>
          <a:gradFill rotWithShape="0">
            <a:gsLst>
              <a:gs pos="0">
                <a:srgbClr val="EAB112"/>
              </a:gs>
              <a:gs pos="50000">
                <a:schemeClr val="bg1"/>
              </a:gs>
              <a:gs pos="100000">
                <a:srgbClr val="EAB112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100227" tIns="50114" rIns="100227" bIns="50114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Client completes application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form and reads and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nitials the CPP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Regulatory Form</a:t>
            </a:r>
            <a:endParaRPr kumimoji="0" lang="en-ZA" sz="1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Oval 39"/>
          <p:cNvSpPr txBox="1">
            <a:spLocks noChangeArrowheads="1"/>
          </p:cNvSpPr>
          <p:nvPr/>
        </p:nvSpPr>
        <p:spPr bwMode="auto">
          <a:xfrm>
            <a:off x="2643174" y="1357298"/>
            <a:ext cx="1685908" cy="1400172"/>
          </a:xfrm>
          <a:prstGeom prst="ellipse">
            <a:avLst/>
          </a:prstGeom>
          <a:gradFill rotWithShape="0">
            <a:gsLst>
              <a:gs pos="0">
                <a:srgbClr val="EAB112"/>
              </a:gs>
              <a:gs pos="50000">
                <a:schemeClr val="bg1"/>
              </a:gs>
              <a:gs pos="100000">
                <a:srgbClr val="EAB112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100227" tIns="50114" rIns="100227" bIns="50114" numCol="1" anchor="ctr" anchorCtr="0" compatLnSpc="1">
            <a:prstTxWarp prst="textNoShape">
              <a:avLst/>
            </a:prstTxWarp>
          </a:bodyPr>
          <a:lstStyle/>
          <a:p>
            <a:pPr algn="ctr" defTabSz="1001713"/>
            <a:r>
              <a:rPr lang="en-ZA" sz="1000" b="1" i="1" dirty="0" smtClean="0"/>
              <a:t>Client </a:t>
            </a:r>
            <a:r>
              <a:rPr lang="en-ZA" sz="1000" b="1" i="1" dirty="0" smtClean="0"/>
              <a:t> contacts HR </a:t>
            </a:r>
          </a:p>
          <a:p>
            <a:pPr algn="ctr" defTabSz="1001713"/>
            <a:r>
              <a:rPr lang="en-ZA" sz="1000" b="1" i="1" dirty="0" smtClean="0"/>
              <a:t>Department for the</a:t>
            </a:r>
            <a:endParaRPr lang="en-ZA" sz="1000" b="1" i="1" dirty="0" smtClean="0"/>
          </a:p>
          <a:p>
            <a:pPr algn="ctr" defTabSz="1001713"/>
            <a:r>
              <a:rPr lang="en-ZA" sz="1000" b="1" i="1" dirty="0" smtClean="0"/>
              <a:t>Application form  and CPP</a:t>
            </a:r>
          </a:p>
          <a:p>
            <a:pPr algn="ctr" defTabSz="1001713"/>
            <a:r>
              <a:rPr lang="en-ZA" sz="1000" b="1" i="1" dirty="0" smtClean="0"/>
              <a:t>Regulatory  Form </a:t>
            </a:r>
            <a:endParaRPr lang="en-ZA" sz="10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39"/>
          <p:cNvSpPr txBox="1">
            <a:spLocks noChangeArrowheads="1"/>
          </p:cNvSpPr>
          <p:nvPr/>
        </p:nvSpPr>
        <p:spPr bwMode="auto">
          <a:xfrm>
            <a:off x="7172340" y="1357298"/>
            <a:ext cx="1971660" cy="1390648"/>
          </a:xfrm>
          <a:prstGeom prst="ellipse">
            <a:avLst/>
          </a:prstGeom>
          <a:gradFill rotWithShape="0">
            <a:gsLst>
              <a:gs pos="0">
                <a:srgbClr val="EAB112"/>
              </a:gs>
              <a:gs pos="50000">
                <a:schemeClr val="bg1"/>
              </a:gs>
              <a:gs pos="100000">
                <a:srgbClr val="EAB112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100227" tIns="50114" rIns="100227" bIns="50114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Client </a:t>
            </a:r>
            <a:r>
              <a:rPr kumimoji="0" lang="en-ZA" sz="1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sends in</a:t>
            </a: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application  </a:t>
            </a:r>
            <a:endParaRPr lang="en-ZA" sz="1000" b="1" i="1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Form with </a:t>
            </a: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supporting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Documentation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(Copy of I.D., proof of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Address and latest payslip)</a:t>
            </a:r>
            <a:endParaRPr kumimoji="0" lang="en-ZA" sz="1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Oval 39"/>
          <p:cNvSpPr txBox="1">
            <a:spLocks noChangeArrowheads="1"/>
          </p:cNvSpPr>
          <p:nvPr/>
        </p:nvSpPr>
        <p:spPr bwMode="auto">
          <a:xfrm>
            <a:off x="7143768" y="3286124"/>
            <a:ext cx="1685908" cy="1400172"/>
          </a:xfrm>
          <a:prstGeom prst="ellipse">
            <a:avLst/>
          </a:prstGeom>
          <a:gradFill rotWithShape="0">
            <a:gsLst>
              <a:gs pos="0">
                <a:srgbClr val="EAB112"/>
              </a:gs>
              <a:gs pos="50000">
                <a:schemeClr val="bg1"/>
              </a:gs>
              <a:gs pos="100000">
                <a:srgbClr val="EAB112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100227" tIns="50114" rIns="100227" bIns="50114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Application form is </a:t>
            </a: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Processed in </a:t>
            </a: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terms of </a:t>
            </a:r>
            <a:endParaRPr kumimoji="0" lang="en-ZA" sz="10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</a:t>
            </a: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NCA </a:t>
            </a: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baseline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ZA" sz="1000" b="1" i="1" baseline="0" dirty="0" smtClean="0">
                <a:latin typeface="Arial" pitchFamily="34" charset="0"/>
                <a:cs typeface="Arial" pitchFamily="34" charset="0"/>
              </a:rPr>
              <a:t>National</a:t>
            </a: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 Credit Act) &amp;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FNB Credit Criteria</a:t>
            </a:r>
            <a:endParaRPr kumimoji="0" lang="en-ZA" sz="1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 rot="5400000" flipV="1">
            <a:off x="7858150" y="2928934"/>
            <a:ext cx="571503" cy="285753"/>
          </a:xfrm>
          <a:prstGeom prst="rightArrow">
            <a:avLst>
              <a:gd name="adj1" fmla="val 84806"/>
              <a:gd name="adj2" fmla="val 123999"/>
            </a:avLst>
          </a:prstGeom>
          <a:gradFill rotWithShape="0">
            <a:gsLst>
              <a:gs pos="0">
                <a:srgbClr val="FFFFFF"/>
              </a:gs>
              <a:gs pos="100000">
                <a:srgbClr val="0099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0227" tIns="50114" rIns="100227" bIns="50114" anchor="ctr"/>
          <a:lstStyle/>
          <a:p>
            <a:pPr algn="ctr" defTabSz="1001713">
              <a:spcBef>
                <a:spcPct val="0"/>
              </a:spcBef>
            </a:pPr>
            <a:endParaRPr lang="en-GB" sz="1000">
              <a:solidFill>
                <a:srgbClr val="FFCC00"/>
              </a:solidFill>
            </a:endParaRPr>
          </a:p>
        </p:txBody>
      </p:sp>
      <p:sp>
        <p:nvSpPr>
          <p:cNvPr id="14" name="Oval 39"/>
          <p:cNvSpPr txBox="1">
            <a:spLocks noChangeArrowheads="1"/>
          </p:cNvSpPr>
          <p:nvPr/>
        </p:nvSpPr>
        <p:spPr bwMode="auto">
          <a:xfrm>
            <a:off x="7143768" y="5143512"/>
            <a:ext cx="1685908" cy="1400172"/>
          </a:xfrm>
          <a:prstGeom prst="ellipse">
            <a:avLst/>
          </a:prstGeom>
          <a:gradFill rotWithShape="0">
            <a:gsLst>
              <a:gs pos="0">
                <a:srgbClr val="EAB112"/>
              </a:gs>
              <a:gs pos="50000">
                <a:schemeClr val="bg1"/>
              </a:gs>
              <a:gs pos="100000">
                <a:srgbClr val="EAB112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100227" tIns="50114" rIns="100227" bIns="50114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All</a:t>
            </a: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approved loans will be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sent to the SALA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baseline="0" dirty="0" smtClean="0">
                <a:latin typeface="Arial" pitchFamily="34" charset="0"/>
                <a:cs typeface="Arial" pitchFamily="34" charset="0"/>
              </a:rPr>
              <a:t>Pension</a:t>
            </a: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 Fund for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Fund</a:t>
            </a: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consent</a:t>
            </a:r>
            <a:endParaRPr kumimoji="0" lang="en-ZA" sz="1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 rot="5400000" flipV="1">
            <a:off x="7750991" y="4822041"/>
            <a:ext cx="642942" cy="285752"/>
          </a:xfrm>
          <a:prstGeom prst="rightArrow">
            <a:avLst>
              <a:gd name="adj1" fmla="val 84806"/>
              <a:gd name="adj2" fmla="val 123999"/>
            </a:avLst>
          </a:prstGeom>
          <a:gradFill rotWithShape="0">
            <a:gsLst>
              <a:gs pos="0">
                <a:srgbClr val="FFFFFF"/>
              </a:gs>
              <a:gs pos="100000">
                <a:srgbClr val="0099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0227" tIns="50114" rIns="100227" bIns="50114" anchor="ctr"/>
          <a:lstStyle/>
          <a:p>
            <a:pPr algn="ctr" defTabSz="1001713">
              <a:spcBef>
                <a:spcPct val="0"/>
              </a:spcBef>
            </a:pPr>
            <a:endParaRPr lang="en-GB" sz="1000">
              <a:solidFill>
                <a:srgbClr val="FFCC00"/>
              </a:solidFill>
            </a:endParaRPr>
          </a:p>
        </p:txBody>
      </p:sp>
      <p:sp>
        <p:nvSpPr>
          <p:cNvPr id="16" name="Oval 39"/>
          <p:cNvSpPr txBox="1">
            <a:spLocks noChangeArrowheads="1"/>
          </p:cNvSpPr>
          <p:nvPr/>
        </p:nvSpPr>
        <p:spPr bwMode="auto">
          <a:xfrm>
            <a:off x="4929190" y="3000372"/>
            <a:ext cx="1685908" cy="1400172"/>
          </a:xfrm>
          <a:prstGeom prst="ellipse">
            <a:avLst/>
          </a:prstGeom>
          <a:gradFill rotWithShape="0">
            <a:gsLst>
              <a:gs pos="0">
                <a:srgbClr val="EAB112"/>
              </a:gs>
              <a:gs pos="50000">
                <a:schemeClr val="bg1"/>
              </a:gs>
              <a:gs pos="100000">
                <a:srgbClr val="EAB112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100227" tIns="50114" rIns="100227" bIns="50114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If the loan is declined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Clients </a:t>
            </a: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will receive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ZA" sz="1000" b="1" i="1" dirty="0" err="1" smtClean="0">
                <a:latin typeface="Arial" pitchFamily="34" charset="0"/>
                <a:cs typeface="Arial" pitchFamily="34" charset="0"/>
              </a:rPr>
              <a:t>sms</a:t>
            </a: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 stating the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reason for the </a:t>
            </a: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decline</a:t>
            </a:r>
            <a:endParaRPr lang="en-ZA" sz="10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39"/>
          <p:cNvSpPr txBox="1">
            <a:spLocks noChangeArrowheads="1"/>
          </p:cNvSpPr>
          <p:nvPr/>
        </p:nvSpPr>
        <p:spPr bwMode="auto">
          <a:xfrm>
            <a:off x="2357422" y="4929198"/>
            <a:ext cx="1900222" cy="1543048"/>
          </a:xfrm>
          <a:prstGeom prst="ellipse">
            <a:avLst/>
          </a:prstGeom>
          <a:gradFill rotWithShape="0">
            <a:gsLst>
              <a:gs pos="0">
                <a:srgbClr val="EAB112"/>
              </a:gs>
              <a:gs pos="50000">
                <a:schemeClr val="bg1"/>
              </a:gs>
              <a:gs pos="100000">
                <a:srgbClr val="EAB112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100227" tIns="50114" rIns="100227" bIns="50114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Client replies “YES” if he/she </a:t>
            </a:r>
            <a:endParaRPr lang="en-ZA" sz="1000" b="1" i="1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agrees with approval amount,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loan term and instalment </a:t>
            </a:r>
            <a:endParaRPr lang="en-ZA" sz="10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 rot="10800000" flipV="1">
            <a:off x="6500826" y="5715016"/>
            <a:ext cx="571504" cy="214314"/>
          </a:xfrm>
          <a:prstGeom prst="rightArrow">
            <a:avLst>
              <a:gd name="adj1" fmla="val 84806"/>
              <a:gd name="adj2" fmla="val 123999"/>
            </a:avLst>
          </a:prstGeom>
          <a:gradFill rotWithShape="0">
            <a:gsLst>
              <a:gs pos="0">
                <a:srgbClr val="FFFFFF"/>
              </a:gs>
              <a:gs pos="100000">
                <a:srgbClr val="0099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0227" tIns="50114" rIns="100227" bIns="50114" anchor="ctr"/>
          <a:lstStyle/>
          <a:p>
            <a:pPr algn="ctr" defTabSz="1001713">
              <a:spcBef>
                <a:spcPct val="0"/>
              </a:spcBef>
            </a:pPr>
            <a:endParaRPr lang="en-GB" sz="1000">
              <a:solidFill>
                <a:srgbClr val="FFCC00"/>
              </a:solidFill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 rot="13564095">
            <a:off x="6113958" y="4547678"/>
            <a:ext cx="1589088" cy="357883"/>
          </a:xfrm>
          <a:prstGeom prst="rightArrow">
            <a:avLst>
              <a:gd name="adj1" fmla="val 84806"/>
              <a:gd name="adj2" fmla="val 117603"/>
            </a:avLst>
          </a:prstGeom>
          <a:gradFill rotWithShape="0">
            <a:gsLst>
              <a:gs pos="0">
                <a:srgbClr val="FFFFFF"/>
              </a:gs>
              <a:gs pos="100000">
                <a:srgbClr val="0099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0227" tIns="50114" rIns="100227" bIns="50114" anchor="ctr"/>
          <a:lstStyle/>
          <a:p>
            <a:pPr algn="ctr" defTabSz="1001713">
              <a:spcBef>
                <a:spcPct val="0"/>
              </a:spcBef>
            </a:pPr>
            <a:endParaRPr lang="en-GB" sz="1000">
              <a:solidFill>
                <a:srgbClr val="FFCC00"/>
              </a:solidFill>
            </a:endParaRPr>
          </a:p>
        </p:txBody>
      </p:sp>
      <p:sp>
        <p:nvSpPr>
          <p:cNvPr id="20" name="Oval 39"/>
          <p:cNvSpPr txBox="1">
            <a:spLocks noChangeArrowheads="1"/>
          </p:cNvSpPr>
          <p:nvPr/>
        </p:nvSpPr>
        <p:spPr bwMode="auto">
          <a:xfrm>
            <a:off x="4786314" y="5072074"/>
            <a:ext cx="1857388" cy="1400172"/>
          </a:xfrm>
          <a:prstGeom prst="ellipse">
            <a:avLst/>
          </a:prstGeom>
          <a:gradFill rotWithShape="0">
            <a:gsLst>
              <a:gs pos="0">
                <a:srgbClr val="EAB112"/>
              </a:gs>
              <a:gs pos="50000">
                <a:schemeClr val="bg1"/>
              </a:gs>
              <a:gs pos="100000">
                <a:srgbClr val="EAB112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100227" tIns="50114" rIns="100227" bIns="50114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When FNB Loans receive Fund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Consent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ZA" sz="1000" b="1" i="1" dirty="0" err="1" smtClean="0">
                <a:latin typeface="Arial" pitchFamily="34" charset="0"/>
                <a:cs typeface="Arial" pitchFamily="34" charset="0"/>
              </a:rPr>
              <a:t>sms</a:t>
            </a: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 will be sent to client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with the loan amount ,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loan term and instalment</a:t>
            </a:r>
            <a:endParaRPr kumimoji="0" lang="en-ZA" sz="1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 rot="10800000" flipV="1">
            <a:off x="4214810" y="5715016"/>
            <a:ext cx="571504" cy="214314"/>
          </a:xfrm>
          <a:prstGeom prst="rightArrow">
            <a:avLst>
              <a:gd name="adj1" fmla="val 84806"/>
              <a:gd name="adj2" fmla="val 123999"/>
            </a:avLst>
          </a:prstGeom>
          <a:gradFill rotWithShape="0">
            <a:gsLst>
              <a:gs pos="0">
                <a:srgbClr val="FFFFFF"/>
              </a:gs>
              <a:gs pos="100000">
                <a:srgbClr val="0099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0227" tIns="50114" rIns="100227" bIns="50114" anchor="ctr"/>
          <a:lstStyle/>
          <a:p>
            <a:pPr algn="ctr" defTabSz="1001713">
              <a:spcBef>
                <a:spcPct val="0"/>
              </a:spcBef>
            </a:pPr>
            <a:endParaRPr lang="en-GB" sz="1000">
              <a:solidFill>
                <a:srgbClr val="FFCC00"/>
              </a:solidFill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 rot="10800000" flipV="1">
            <a:off x="1785918" y="5572140"/>
            <a:ext cx="571504" cy="214314"/>
          </a:xfrm>
          <a:prstGeom prst="rightArrow">
            <a:avLst>
              <a:gd name="adj1" fmla="val 84806"/>
              <a:gd name="adj2" fmla="val 123999"/>
            </a:avLst>
          </a:prstGeom>
          <a:gradFill rotWithShape="0">
            <a:gsLst>
              <a:gs pos="0">
                <a:srgbClr val="FFFFFF"/>
              </a:gs>
              <a:gs pos="100000">
                <a:srgbClr val="0099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00227" tIns="50114" rIns="100227" bIns="50114" anchor="ctr"/>
          <a:lstStyle/>
          <a:p>
            <a:pPr algn="ctr" defTabSz="1001713">
              <a:spcBef>
                <a:spcPct val="0"/>
              </a:spcBef>
            </a:pPr>
            <a:endParaRPr lang="en-GB" sz="1000">
              <a:solidFill>
                <a:srgbClr val="FFCC00"/>
              </a:solidFill>
            </a:endParaRPr>
          </a:p>
        </p:txBody>
      </p:sp>
      <p:sp>
        <p:nvSpPr>
          <p:cNvPr id="24" name="Oval 39"/>
          <p:cNvSpPr txBox="1">
            <a:spLocks noChangeArrowheads="1"/>
          </p:cNvSpPr>
          <p:nvPr/>
        </p:nvSpPr>
        <p:spPr bwMode="auto">
          <a:xfrm>
            <a:off x="214282" y="5072074"/>
            <a:ext cx="1685908" cy="1338258"/>
          </a:xfrm>
          <a:prstGeom prst="ellipse">
            <a:avLst/>
          </a:prstGeom>
          <a:gradFill rotWithShape="0">
            <a:gsLst>
              <a:gs pos="0">
                <a:srgbClr val="EAB112"/>
              </a:gs>
              <a:gs pos="50000">
                <a:schemeClr val="bg1"/>
              </a:gs>
              <a:gs pos="100000">
                <a:srgbClr val="EAB112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100227" tIns="50114" rIns="100227" bIns="50114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ZA" sz="1000" b="1" i="1" dirty="0" smtClean="0">
                <a:latin typeface="Arial" pitchFamily="34" charset="0"/>
                <a:cs typeface="Arial" pitchFamily="34" charset="0"/>
              </a:rPr>
              <a:t>Loan will be paid out within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24</a:t>
            </a: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hours after receiving reply </a:t>
            </a:r>
          </a:p>
          <a:p>
            <a:pPr marL="342900" marR="0" lvl="0" indent="-342900" algn="ctr" defTabSz="10017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1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from Client</a:t>
            </a:r>
            <a:endParaRPr kumimoji="0" lang="en-ZA" sz="1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2" grpId="0" animBg="1" autoUpdateAnimBg="0"/>
      <p:bldP spid="24" grpId="0" animBg="1" autoUpdateAnimBg="0"/>
    </p:bldLst>
  </p:timing>
</p:sld>
</file>

<file path=ppt/theme/theme1.xml><?xml version="1.0" encoding="utf-8"?>
<a:theme xmlns:a="http://schemas.openxmlformats.org/drawingml/2006/main" name="FNB Generic">
  <a:themeElements>
    <a:clrScheme name="FNB Colours">
      <a:dk1>
        <a:srgbClr val="009999"/>
      </a:dk1>
      <a:lt1>
        <a:sysClr val="window" lastClr="FFFFFF"/>
      </a:lt1>
      <a:dk2>
        <a:srgbClr val="006666"/>
      </a:dk2>
      <a:lt2>
        <a:srgbClr val="CCCCCC"/>
      </a:lt2>
      <a:accent1>
        <a:srgbClr val="FF9900"/>
      </a:accent1>
      <a:accent2>
        <a:srgbClr val="FCAF17"/>
      </a:accent2>
      <a:accent3>
        <a:srgbClr val="F47920"/>
      </a:accent3>
      <a:accent4>
        <a:srgbClr val="66CCCC"/>
      </a:accent4>
      <a:accent5>
        <a:srgbClr val="009999"/>
      </a:accent5>
      <a:accent6>
        <a:srgbClr val="006666"/>
      </a:accent6>
      <a:hlink>
        <a:srgbClr val="009999"/>
      </a:hlink>
      <a:folHlink>
        <a:srgbClr val="999999"/>
      </a:folHlink>
    </a:clrScheme>
    <a:fontScheme name="FNB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</TotalTime>
  <Words>166</Words>
  <Application>Microsoft Office PowerPoint</Application>
  <PresentationFormat>On-screen Show (4:3)</PresentationFormat>
  <Paragraphs>46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FNB Generic</vt:lpstr>
      <vt:lpstr>Process flow  For  SALA Pension Fund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Rob</dc:creator>
  <cp:lastModifiedBy>F2694220</cp:lastModifiedBy>
  <cp:revision>148</cp:revision>
  <dcterms:created xsi:type="dcterms:W3CDTF">2011-04-13T04:58:33Z</dcterms:created>
  <dcterms:modified xsi:type="dcterms:W3CDTF">2013-06-12T17:50:40Z</dcterms:modified>
</cp:coreProperties>
</file>